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12" Type="http://schemas.openxmlformats.org/officeDocument/2006/relationships/customXml" Target="../customXml/item5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4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56EA4-49C8-4F66-9804-21EB9AABB80D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A1564F-A7C6-4477-9CA1-6A3BD18427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8998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B74F-90ED-49D6-9402-0D5530578D28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E0E0-BC67-4C77-AD57-9ADC0C57EB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8389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B74F-90ED-49D6-9402-0D5530578D28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E0E0-BC67-4C77-AD57-9ADC0C57EB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1357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B74F-90ED-49D6-9402-0D5530578D28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E0E0-BC67-4C77-AD57-9ADC0C57EB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7019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B74F-90ED-49D6-9402-0D5530578D28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E0E0-BC67-4C77-AD57-9ADC0C57EB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3199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B74F-90ED-49D6-9402-0D5530578D28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E0E0-BC67-4C77-AD57-9ADC0C57EB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2661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B74F-90ED-49D6-9402-0D5530578D28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E0E0-BC67-4C77-AD57-9ADC0C57EB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278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B74F-90ED-49D6-9402-0D5530578D28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E0E0-BC67-4C77-AD57-9ADC0C57EB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0197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B74F-90ED-49D6-9402-0D5530578D28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E0E0-BC67-4C77-AD57-9ADC0C57EB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9790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B74F-90ED-49D6-9402-0D5530578D28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E0E0-BC67-4C77-AD57-9ADC0C57EB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9444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B74F-90ED-49D6-9402-0D5530578D28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E0E0-BC67-4C77-AD57-9ADC0C57EB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9681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B74F-90ED-49D6-9402-0D5530578D28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CE0E0-BC67-4C77-AD57-9ADC0C57EB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591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5B74F-90ED-49D6-9402-0D5530578D28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CE0E0-BC67-4C77-AD57-9ADC0C57EB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1547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ktangel 20"/>
          <p:cNvSpPr/>
          <p:nvPr/>
        </p:nvSpPr>
        <p:spPr>
          <a:xfrm>
            <a:off x="9725606" y="1258450"/>
            <a:ext cx="2468228" cy="348111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v-SE" sz="1600" dirty="0">
                <a:solidFill>
                  <a:schemeClr val="tx1"/>
                </a:solidFill>
              </a:rPr>
              <a:t>Som steg 4 + tillägg av behandling utifrån behov</a:t>
            </a:r>
          </a:p>
          <a:p>
            <a:endParaRPr lang="sv-SE" dirty="0">
              <a:solidFill>
                <a:schemeClr val="tx1"/>
              </a:solidFill>
            </a:endParaRPr>
          </a:p>
          <a:p>
            <a:endParaRPr lang="sv-SE" dirty="0">
              <a:solidFill>
                <a:schemeClr val="tx1"/>
              </a:solidFill>
            </a:endParaRPr>
          </a:p>
          <a:p>
            <a:endParaRPr lang="sv-SE" dirty="0">
              <a:solidFill>
                <a:schemeClr val="tx1"/>
              </a:solidFill>
            </a:endParaRPr>
          </a:p>
          <a:p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22" name="Rektangel 21"/>
          <p:cNvSpPr/>
          <p:nvPr/>
        </p:nvSpPr>
        <p:spPr>
          <a:xfrm>
            <a:off x="7293772" y="1883128"/>
            <a:ext cx="2430000" cy="2856440"/>
          </a:xfrm>
          <a:prstGeom prst="rect">
            <a:avLst/>
          </a:prstGeom>
          <a:gradFill flip="none" rotWithShape="1">
            <a:gsLst>
              <a:gs pos="71687">
                <a:srgbClr val="002060"/>
              </a:gs>
              <a:gs pos="69375">
                <a:srgbClr val="002060"/>
              </a:gs>
              <a:gs pos="64750">
                <a:srgbClr val="002060"/>
              </a:gs>
              <a:gs pos="46010">
                <a:srgbClr val="002060"/>
              </a:gs>
              <a:gs pos="55500">
                <a:srgbClr val="002060"/>
              </a:gs>
              <a:gs pos="37000">
                <a:srgbClr val="002060"/>
              </a:gs>
              <a:gs pos="0">
                <a:srgbClr val="FFC000"/>
              </a:gs>
              <a:gs pos="74000">
                <a:srgbClr val="002060"/>
              </a:gs>
              <a:gs pos="83000">
                <a:srgbClr val="002060"/>
              </a:gs>
              <a:gs pos="100000">
                <a:srgbClr val="002060"/>
              </a:gs>
            </a:gsLst>
            <a:lin ang="10800000" scaled="0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v-SE" sz="1600" dirty="0">
                <a:solidFill>
                  <a:schemeClr val="bg1"/>
                </a:solidFill>
              </a:rPr>
              <a:t>ICS (medelhög till </a:t>
            </a:r>
            <a:r>
              <a:rPr lang="sv-SE" sz="1600" dirty="0" err="1">
                <a:solidFill>
                  <a:schemeClr val="bg1"/>
                </a:solidFill>
              </a:rPr>
              <a:t>högdos</a:t>
            </a:r>
            <a:r>
              <a:rPr lang="sv-SE" sz="1600" dirty="0">
                <a:solidFill>
                  <a:schemeClr val="bg1"/>
                </a:solidFill>
              </a:rPr>
              <a:t>)</a:t>
            </a:r>
          </a:p>
          <a:p>
            <a:r>
              <a:rPr lang="sv-SE" sz="1600" dirty="0">
                <a:solidFill>
                  <a:schemeClr val="bg1"/>
                </a:solidFill>
              </a:rPr>
              <a:t>+ LABA</a:t>
            </a:r>
          </a:p>
          <a:p>
            <a:r>
              <a:rPr lang="sv-SE" sz="1400" b="1" dirty="0" err="1">
                <a:solidFill>
                  <a:schemeClr val="bg1"/>
                </a:solidFill>
              </a:rPr>
              <a:t>Bufomix</a:t>
            </a:r>
            <a:r>
              <a:rPr lang="sv-SE" sz="1400" dirty="0">
                <a:solidFill>
                  <a:schemeClr val="bg1"/>
                </a:solidFill>
              </a:rPr>
              <a:t> </a:t>
            </a:r>
            <a:r>
              <a:rPr lang="sv-SE" sz="1400" b="1" dirty="0" err="1">
                <a:solidFill>
                  <a:schemeClr val="bg1"/>
                </a:solidFill>
              </a:rPr>
              <a:t>Easyhaler</a:t>
            </a:r>
            <a:endParaRPr lang="sv-SE" sz="1400" b="1" dirty="0">
              <a:solidFill>
                <a:schemeClr val="bg1"/>
              </a:solidFill>
            </a:endParaRPr>
          </a:p>
          <a:p>
            <a:r>
              <a:rPr lang="sv-SE" sz="1400" dirty="0">
                <a:solidFill>
                  <a:schemeClr val="bg1"/>
                </a:solidFill>
              </a:rPr>
              <a:t>(</a:t>
            </a:r>
            <a:r>
              <a:rPr lang="sv-SE" sz="1400" dirty="0" err="1">
                <a:solidFill>
                  <a:schemeClr val="bg1"/>
                </a:solidFill>
              </a:rPr>
              <a:t>budesonid</a:t>
            </a:r>
            <a:r>
              <a:rPr lang="sv-SE" sz="1400" dirty="0">
                <a:solidFill>
                  <a:schemeClr val="bg1"/>
                </a:solidFill>
              </a:rPr>
              <a:t> + </a:t>
            </a:r>
            <a:r>
              <a:rPr lang="sv-SE" sz="1400" dirty="0" err="1">
                <a:solidFill>
                  <a:schemeClr val="bg1"/>
                </a:solidFill>
              </a:rPr>
              <a:t>formoterol</a:t>
            </a:r>
            <a:r>
              <a:rPr lang="sv-SE" sz="1400" dirty="0">
                <a:solidFill>
                  <a:schemeClr val="bg1"/>
                </a:solidFill>
              </a:rPr>
              <a:t>)</a:t>
            </a:r>
            <a:endParaRPr lang="sv-SE" sz="1400" b="1" dirty="0">
              <a:solidFill>
                <a:schemeClr val="bg1"/>
              </a:solidFill>
            </a:endParaRPr>
          </a:p>
          <a:p>
            <a:endParaRPr lang="sv-SE" sz="700" dirty="0">
              <a:solidFill>
                <a:schemeClr val="bg1"/>
              </a:solidFill>
            </a:endParaRPr>
          </a:p>
          <a:p>
            <a:r>
              <a:rPr lang="sv-SE" sz="1600" dirty="0">
                <a:solidFill>
                  <a:schemeClr val="bg1"/>
                </a:solidFill>
              </a:rPr>
              <a:t>+ LAMA</a:t>
            </a:r>
          </a:p>
          <a:p>
            <a:r>
              <a:rPr lang="sv-SE" sz="1400" dirty="0">
                <a:solidFill>
                  <a:schemeClr val="bg1"/>
                </a:solidFill>
              </a:rPr>
              <a:t>(</a:t>
            </a:r>
            <a:r>
              <a:rPr lang="sv-SE" sz="1400" dirty="0" err="1">
                <a:solidFill>
                  <a:schemeClr val="bg1"/>
                </a:solidFill>
              </a:rPr>
              <a:t>tiotropiumbromid</a:t>
            </a:r>
            <a:r>
              <a:rPr lang="sv-SE" sz="1400" dirty="0">
                <a:solidFill>
                  <a:schemeClr val="bg1"/>
                </a:solidFill>
              </a:rPr>
              <a:t>)</a:t>
            </a:r>
          </a:p>
          <a:p>
            <a:endParaRPr lang="sv-SE" sz="1000" b="1" dirty="0">
              <a:solidFill>
                <a:schemeClr val="bg1"/>
              </a:solidFill>
            </a:endParaRPr>
          </a:p>
          <a:p>
            <a:r>
              <a:rPr lang="sv-SE" sz="1600" dirty="0">
                <a:solidFill>
                  <a:schemeClr val="bg1"/>
                </a:solidFill>
              </a:rPr>
              <a:t>Alt trippelkombination </a:t>
            </a:r>
          </a:p>
          <a:p>
            <a:r>
              <a:rPr lang="sv-SE" sz="1600" dirty="0">
                <a:solidFill>
                  <a:schemeClr val="bg1"/>
                </a:solidFill>
              </a:rPr>
              <a:t>LAMA + LABA + ICS</a:t>
            </a:r>
          </a:p>
          <a:p>
            <a:endParaRPr lang="sv-SE" sz="1050" dirty="0">
              <a:solidFill>
                <a:schemeClr val="bg1"/>
              </a:solidFill>
            </a:endParaRPr>
          </a:p>
          <a:p>
            <a:r>
              <a:rPr lang="sv-SE" sz="1600" dirty="0">
                <a:solidFill>
                  <a:schemeClr val="bg1"/>
                </a:solidFill>
              </a:rPr>
              <a:t>LTRA**</a:t>
            </a:r>
          </a:p>
          <a:p>
            <a:r>
              <a:rPr lang="sv-SE" sz="1400" dirty="0">
                <a:solidFill>
                  <a:schemeClr val="bg1"/>
                </a:solidFill>
              </a:rPr>
              <a:t>(</a:t>
            </a:r>
            <a:r>
              <a:rPr lang="sv-SE" sz="1400" dirty="0" err="1">
                <a:solidFill>
                  <a:schemeClr val="bg1"/>
                </a:solidFill>
              </a:rPr>
              <a:t>montelukast</a:t>
            </a:r>
            <a:r>
              <a:rPr lang="sv-SE" sz="1400" dirty="0">
                <a:solidFill>
                  <a:schemeClr val="bg1"/>
                </a:solidFill>
              </a:rPr>
              <a:t>)</a:t>
            </a:r>
          </a:p>
          <a:p>
            <a:endParaRPr lang="sv-SE" sz="1600" dirty="0">
              <a:solidFill>
                <a:schemeClr val="bg1"/>
              </a:solidFill>
            </a:endParaRPr>
          </a:p>
        </p:txBody>
      </p:sp>
      <p:sp>
        <p:nvSpPr>
          <p:cNvPr id="23" name="Rektangel 22"/>
          <p:cNvSpPr/>
          <p:nvPr/>
        </p:nvSpPr>
        <p:spPr>
          <a:xfrm>
            <a:off x="4864727" y="2880754"/>
            <a:ext cx="2430000" cy="1859293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v-SE" sz="1600" dirty="0">
                <a:solidFill>
                  <a:schemeClr val="bg1"/>
                </a:solidFill>
              </a:rPr>
              <a:t>ICS (låg till medelhög dos) </a:t>
            </a:r>
          </a:p>
          <a:p>
            <a:r>
              <a:rPr lang="sv-SE" sz="1600" dirty="0">
                <a:solidFill>
                  <a:schemeClr val="bg1"/>
                </a:solidFill>
              </a:rPr>
              <a:t>+ LABA</a:t>
            </a:r>
          </a:p>
          <a:p>
            <a:r>
              <a:rPr lang="sv-SE" sz="1400" b="1" dirty="0" err="1">
                <a:solidFill>
                  <a:schemeClr val="bg1"/>
                </a:solidFill>
              </a:rPr>
              <a:t>Bufomix</a:t>
            </a:r>
            <a:r>
              <a:rPr lang="sv-SE" sz="1400" dirty="0">
                <a:solidFill>
                  <a:schemeClr val="bg1"/>
                </a:solidFill>
              </a:rPr>
              <a:t> </a:t>
            </a:r>
            <a:r>
              <a:rPr lang="sv-SE" sz="1400" b="1" dirty="0" err="1">
                <a:solidFill>
                  <a:schemeClr val="bg1"/>
                </a:solidFill>
              </a:rPr>
              <a:t>Easyhaler</a:t>
            </a:r>
            <a:endParaRPr lang="sv-SE" sz="1400" b="1" dirty="0">
              <a:solidFill>
                <a:schemeClr val="bg1"/>
              </a:solidFill>
            </a:endParaRPr>
          </a:p>
          <a:p>
            <a:r>
              <a:rPr lang="sv-SE" sz="1400" dirty="0">
                <a:solidFill>
                  <a:schemeClr val="bg1"/>
                </a:solidFill>
              </a:rPr>
              <a:t>(</a:t>
            </a:r>
            <a:r>
              <a:rPr lang="sv-SE" sz="1400" dirty="0" err="1">
                <a:solidFill>
                  <a:schemeClr val="bg1"/>
                </a:solidFill>
              </a:rPr>
              <a:t>budesonid</a:t>
            </a:r>
            <a:r>
              <a:rPr lang="sv-SE" sz="1400" dirty="0">
                <a:solidFill>
                  <a:schemeClr val="bg1"/>
                </a:solidFill>
              </a:rPr>
              <a:t> + </a:t>
            </a:r>
            <a:r>
              <a:rPr lang="sv-SE" sz="1400" dirty="0" err="1">
                <a:solidFill>
                  <a:schemeClr val="bg1"/>
                </a:solidFill>
              </a:rPr>
              <a:t>formoterol</a:t>
            </a:r>
            <a:r>
              <a:rPr lang="sv-SE" sz="1400" dirty="0">
                <a:solidFill>
                  <a:schemeClr val="bg1"/>
                </a:solidFill>
              </a:rPr>
              <a:t>)</a:t>
            </a:r>
            <a:endParaRPr lang="sv-SE" sz="1400" b="1" dirty="0">
              <a:solidFill>
                <a:schemeClr val="bg1"/>
              </a:solidFill>
            </a:endParaRPr>
          </a:p>
          <a:p>
            <a:endParaRPr lang="sv-SE" sz="1600" dirty="0">
              <a:solidFill>
                <a:schemeClr val="bg1"/>
              </a:solidFill>
            </a:endParaRPr>
          </a:p>
          <a:p>
            <a:r>
              <a:rPr lang="sv-SE" sz="1600" dirty="0">
                <a:solidFill>
                  <a:schemeClr val="bg1"/>
                </a:solidFill>
              </a:rPr>
              <a:t>LTRA**</a:t>
            </a:r>
            <a:br>
              <a:rPr lang="sv-SE" sz="1600" dirty="0">
                <a:solidFill>
                  <a:schemeClr val="bg1"/>
                </a:solidFill>
              </a:rPr>
            </a:br>
            <a:r>
              <a:rPr lang="sv-SE" sz="1400" dirty="0">
                <a:solidFill>
                  <a:schemeClr val="bg1"/>
                </a:solidFill>
              </a:rPr>
              <a:t>(</a:t>
            </a:r>
            <a:r>
              <a:rPr lang="sv-SE" sz="1400" dirty="0" err="1">
                <a:solidFill>
                  <a:schemeClr val="bg1"/>
                </a:solidFill>
              </a:rPr>
              <a:t>montelukast</a:t>
            </a:r>
            <a:r>
              <a:rPr lang="sv-SE" sz="1400" dirty="0">
                <a:solidFill>
                  <a:schemeClr val="bg1"/>
                </a:solidFill>
              </a:rPr>
              <a:t>)</a:t>
            </a:r>
          </a:p>
          <a:p>
            <a:endParaRPr lang="sv-SE" sz="1200" dirty="0">
              <a:solidFill>
                <a:schemeClr val="bg1"/>
              </a:solidFill>
            </a:endParaRPr>
          </a:p>
        </p:txBody>
      </p:sp>
      <p:sp>
        <p:nvSpPr>
          <p:cNvPr id="24" name="Rektangel 23"/>
          <p:cNvSpPr/>
          <p:nvPr/>
        </p:nvSpPr>
        <p:spPr>
          <a:xfrm>
            <a:off x="2432743" y="3574672"/>
            <a:ext cx="2430000" cy="1165376"/>
          </a:xfrm>
          <a:prstGeom prst="rect">
            <a:avLst/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v-SE" sz="1600" dirty="0">
                <a:solidFill>
                  <a:schemeClr val="bg1"/>
                </a:solidFill>
              </a:rPr>
              <a:t>ICS (låg till medelhög dos) kontinuerligt</a:t>
            </a:r>
          </a:p>
          <a:p>
            <a:r>
              <a:rPr lang="sv-SE" sz="1400" b="1" dirty="0" err="1">
                <a:solidFill>
                  <a:schemeClr val="bg1"/>
                </a:solidFill>
              </a:rPr>
              <a:t>Giona</a:t>
            </a:r>
            <a:r>
              <a:rPr lang="sv-SE" sz="1400" b="1" dirty="0">
                <a:solidFill>
                  <a:schemeClr val="bg1"/>
                </a:solidFill>
              </a:rPr>
              <a:t> </a:t>
            </a:r>
            <a:r>
              <a:rPr lang="sv-SE" sz="1400" b="1" dirty="0" err="1">
                <a:solidFill>
                  <a:schemeClr val="bg1"/>
                </a:solidFill>
              </a:rPr>
              <a:t>Easyhaler</a:t>
            </a:r>
            <a:r>
              <a:rPr lang="sv-SE" sz="1400" b="1" dirty="0">
                <a:solidFill>
                  <a:schemeClr val="bg1"/>
                </a:solidFill>
              </a:rPr>
              <a:t> </a:t>
            </a:r>
            <a:r>
              <a:rPr lang="sv-SE" sz="1400" dirty="0">
                <a:solidFill>
                  <a:schemeClr val="bg1"/>
                </a:solidFill>
              </a:rPr>
              <a:t>(</a:t>
            </a:r>
            <a:r>
              <a:rPr lang="sv-SE" sz="1400" dirty="0" err="1">
                <a:solidFill>
                  <a:schemeClr val="bg1"/>
                </a:solidFill>
              </a:rPr>
              <a:t>budesonid</a:t>
            </a:r>
            <a:r>
              <a:rPr lang="sv-SE" sz="1400" dirty="0">
                <a:solidFill>
                  <a:schemeClr val="bg1"/>
                </a:solidFill>
              </a:rPr>
              <a:t>)</a:t>
            </a:r>
          </a:p>
          <a:p>
            <a:endParaRPr lang="sv-SE" sz="1200" dirty="0">
              <a:solidFill>
                <a:schemeClr val="bg1"/>
              </a:solidFill>
            </a:endParaRPr>
          </a:p>
          <a:p>
            <a:br>
              <a:rPr lang="sv-SE" dirty="0">
                <a:solidFill>
                  <a:schemeClr val="bg1"/>
                </a:solidFill>
              </a:rPr>
            </a:br>
            <a:endParaRPr lang="sv-SE" dirty="0">
              <a:solidFill>
                <a:schemeClr val="bg1"/>
              </a:solidFill>
            </a:endParaRPr>
          </a:p>
          <a:p>
            <a:endParaRPr lang="sv-SE" b="1" dirty="0">
              <a:solidFill>
                <a:schemeClr val="bg1"/>
              </a:solidFill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20167" y="6195623"/>
            <a:ext cx="12182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Preparat angivna i trappan visar förstahandsrekommendationer i Region Norrbotten, men i vissa situationer kan andra alternativ </a:t>
            </a:r>
            <a:r>
              <a:rPr lang="sv-SE" sz="1200"/>
              <a:t>övervägas.  </a:t>
            </a:r>
            <a:endParaRPr lang="sv-SE" sz="1200" dirty="0"/>
          </a:p>
          <a:p>
            <a:r>
              <a:rPr lang="sv-SE" sz="1200" dirty="0"/>
              <a:t>*FABA = Beta-2-receptoragonist med snabbt insättande effekt, med kort eller lång verkningstid. </a:t>
            </a:r>
          </a:p>
          <a:p>
            <a:r>
              <a:rPr lang="sv-SE" sz="1200" dirty="0"/>
              <a:t>** Som alt. till dosökning kan </a:t>
            </a:r>
            <a:r>
              <a:rPr lang="sv-SE" sz="1200" dirty="0" err="1"/>
              <a:t>leukotrienantagonist</a:t>
            </a:r>
            <a:r>
              <a:rPr lang="sv-SE" sz="1200" dirty="0"/>
              <a:t>, </a:t>
            </a:r>
            <a:r>
              <a:rPr lang="sv-SE" sz="1200" b="1" dirty="0" err="1"/>
              <a:t>montelukast</a:t>
            </a:r>
            <a:r>
              <a:rPr lang="sv-SE" sz="1200" dirty="0"/>
              <a:t>, övervägas. Det individuella svaret brukar vara märkbart inom 4 veckor. Långtidsbehandling utan tydlig effekt är inte motiverad.</a:t>
            </a:r>
          </a:p>
        </p:txBody>
      </p:sp>
      <p:sp>
        <p:nvSpPr>
          <p:cNvPr id="19" name="Rektangel 18"/>
          <p:cNvSpPr/>
          <p:nvPr/>
        </p:nvSpPr>
        <p:spPr>
          <a:xfrm>
            <a:off x="110713" y="160768"/>
            <a:ext cx="11754405" cy="587829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>
                <a:solidFill>
                  <a:srgbClr val="002060"/>
                </a:solidFill>
              </a:rPr>
              <a:t>Behandlingstrappa astma</a:t>
            </a:r>
          </a:p>
        </p:txBody>
      </p:sp>
      <p:sp>
        <p:nvSpPr>
          <p:cNvPr id="4" name="Rektangel 3"/>
          <p:cNvSpPr/>
          <p:nvPr/>
        </p:nvSpPr>
        <p:spPr>
          <a:xfrm>
            <a:off x="110714" y="997191"/>
            <a:ext cx="3392976" cy="341879"/>
          </a:xfrm>
          <a:prstGeom prst="rect">
            <a:avLst/>
          </a:prstGeom>
          <a:solidFill>
            <a:srgbClr val="33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600" dirty="0">
                <a:solidFill>
                  <a:schemeClr val="tx1"/>
                </a:solidFill>
              </a:rPr>
              <a:t>Inhalation vid behov</a:t>
            </a:r>
          </a:p>
        </p:txBody>
      </p:sp>
      <p:sp>
        <p:nvSpPr>
          <p:cNvPr id="26" name="Rektangel 25"/>
          <p:cNvSpPr/>
          <p:nvPr/>
        </p:nvSpPr>
        <p:spPr>
          <a:xfrm>
            <a:off x="110713" y="653479"/>
            <a:ext cx="3392977" cy="34187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600" dirty="0">
                <a:solidFill>
                  <a:schemeClr val="bg1"/>
                </a:solidFill>
              </a:rPr>
              <a:t>Underhållsbehandling - primärvård </a:t>
            </a:r>
          </a:p>
        </p:txBody>
      </p:sp>
      <p:sp>
        <p:nvSpPr>
          <p:cNvPr id="28" name="Rektangel 27"/>
          <p:cNvSpPr/>
          <p:nvPr/>
        </p:nvSpPr>
        <p:spPr>
          <a:xfrm>
            <a:off x="110713" y="315647"/>
            <a:ext cx="3392978" cy="34187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600" dirty="0">
                <a:solidFill>
                  <a:schemeClr val="tx1"/>
                </a:solidFill>
              </a:rPr>
              <a:t>Underhållsbehandling - högre vårdnivå</a:t>
            </a:r>
          </a:p>
        </p:txBody>
      </p:sp>
      <p:sp>
        <p:nvSpPr>
          <p:cNvPr id="3" name="Rektangel 2"/>
          <p:cNvSpPr/>
          <p:nvPr/>
        </p:nvSpPr>
        <p:spPr>
          <a:xfrm>
            <a:off x="20167" y="4376913"/>
            <a:ext cx="7653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chemeClr val="tx1"/>
                </a:solidFill>
              </a:rPr>
              <a:t>Steg 1</a:t>
            </a:r>
          </a:p>
        </p:txBody>
      </p:sp>
      <p:sp>
        <p:nvSpPr>
          <p:cNvPr id="5" name="Rektangel 4"/>
          <p:cNvSpPr/>
          <p:nvPr/>
        </p:nvSpPr>
        <p:spPr>
          <a:xfrm>
            <a:off x="2410349" y="3273062"/>
            <a:ext cx="7653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chemeClr val="tx1"/>
                </a:solidFill>
              </a:rPr>
              <a:t>Steg 2</a:t>
            </a:r>
          </a:p>
        </p:txBody>
      </p:sp>
      <p:sp>
        <p:nvSpPr>
          <p:cNvPr id="15" name="Rektangel 14"/>
          <p:cNvSpPr/>
          <p:nvPr/>
        </p:nvSpPr>
        <p:spPr>
          <a:xfrm>
            <a:off x="4823710" y="2595090"/>
            <a:ext cx="7653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chemeClr val="tx1"/>
                </a:solidFill>
              </a:rPr>
              <a:t>Steg 3</a:t>
            </a:r>
          </a:p>
        </p:txBody>
      </p:sp>
      <p:sp>
        <p:nvSpPr>
          <p:cNvPr id="16" name="Rektangel 15"/>
          <p:cNvSpPr/>
          <p:nvPr/>
        </p:nvSpPr>
        <p:spPr>
          <a:xfrm>
            <a:off x="7291938" y="1555072"/>
            <a:ext cx="7653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chemeClr val="tx1"/>
                </a:solidFill>
              </a:rPr>
              <a:t>Steg 4</a:t>
            </a:r>
          </a:p>
        </p:txBody>
      </p:sp>
      <p:sp>
        <p:nvSpPr>
          <p:cNvPr id="17" name="Rektangel 16"/>
          <p:cNvSpPr/>
          <p:nvPr/>
        </p:nvSpPr>
        <p:spPr>
          <a:xfrm>
            <a:off x="9723772" y="877966"/>
            <a:ext cx="7653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chemeClr val="tx1"/>
                </a:solidFill>
              </a:rPr>
              <a:t>Steg 5</a:t>
            </a:r>
          </a:p>
        </p:txBody>
      </p:sp>
      <p:sp>
        <p:nvSpPr>
          <p:cNvPr id="6" name="Rektangel 5"/>
          <p:cNvSpPr/>
          <p:nvPr/>
        </p:nvSpPr>
        <p:spPr>
          <a:xfrm>
            <a:off x="1606" y="4735833"/>
            <a:ext cx="4861137" cy="726917"/>
          </a:xfrm>
          <a:prstGeom prst="rect">
            <a:avLst/>
          </a:prstGeom>
          <a:solidFill>
            <a:srgbClr val="3399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>
                <a:solidFill>
                  <a:schemeClr val="tx1"/>
                </a:solidFill>
              </a:rPr>
              <a:t>ICS + FABA*</a:t>
            </a:r>
          </a:p>
          <a:p>
            <a:r>
              <a:rPr lang="sv-SE" sz="1400" b="1" dirty="0" err="1">
                <a:solidFill>
                  <a:schemeClr val="tx1"/>
                </a:solidFill>
              </a:rPr>
              <a:t>Bufomix</a:t>
            </a:r>
            <a:r>
              <a:rPr lang="sv-SE" sz="1400" dirty="0">
                <a:solidFill>
                  <a:schemeClr val="tx1"/>
                </a:solidFill>
              </a:rPr>
              <a:t> </a:t>
            </a:r>
            <a:r>
              <a:rPr lang="sv-SE" sz="1400" b="1" dirty="0" err="1">
                <a:solidFill>
                  <a:schemeClr val="tx1"/>
                </a:solidFill>
              </a:rPr>
              <a:t>Easyhaler</a:t>
            </a:r>
            <a:r>
              <a:rPr lang="sv-SE" sz="1400" dirty="0">
                <a:solidFill>
                  <a:schemeClr val="tx1"/>
                </a:solidFill>
              </a:rPr>
              <a:t> (</a:t>
            </a:r>
            <a:r>
              <a:rPr lang="sv-SE" sz="1400" dirty="0" err="1">
                <a:solidFill>
                  <a:schemeClr val="tx1"/>
                </a:solidFill>
              </a:rPr>
              <a:t>budesonid</a:t>
            </a:r>
            <a:r>
              <a:rPr lang="sv-SE" sz="1400" dirty="0">
                <a:solidFill>
                  <a:schemeClr val="tx1"/>
                </a:solidFill>
              </a:rPr>
              <a:t> + </a:t>
            </a:r>
            <a:r>
              <a:rPr lang="sv-SE" sz="1400" dirty="0" err="1">
                <a:solidFill>
                  <a:schemeClr val="tx1"/>
                </a:solidFill>
              </a:rPr>
              <a:t>formoterol</a:t>
            </a:r>
            <a:r>
              <a:rPr lang="sv-SE" sz="1400" dirty="0">
                <a:solidFill>
                  <a:schemeClr val="tx1"/>
                </a:solidFill>
              </a:rPr>
              <a:t>) </a:t>
            </a:r>
          </a:p>
        </p:txBody>
      </p:sp>
      <p:sp>
        <p:nvSpPr>
          <p:cNvPr id="18" name="Rektangel 17"/>
          <p:cNvSpPr/>
          <p:nvPr/>
        </p:nvSpPr>
        <p:spPr>
          <a:xfrm>
            <a:off x="110713" y="1329548"/>
            <a:ext cx="3392976" cy="3418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600" dirty="0">
                <a:solidFill>
                  <a:schemeClr val="tx1"/>
                </a:solidFill>
              </a:rPr>
              <a:t>Alla patienter</a:t>
            </a:r>
          </a:p>
        </p:txBody>
      </p:sp>
      <p:sp>
        <p:nvSpPr>
          <p:cNvPr id="25" name="Rektangel 24"/>
          <p:cNvSpPr/>
          <p:nvPr/>
        </p:nvSpPr>
        <p:spPr>
          <a:xfrm>
            <a:off x="4862743" y="4735833"/>
            <a:ext cx="7330631" cy="726917"/>
          </a:xfrm>
          <a:prstGeom prst="rect">
            <a:avLst/>
          </a:prstGeom>
          <a:solidFill>
            <a:srgbClr val="3399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>
                <a:solidFill>
                  <a:schemeClr val="tx1"/>
                </a:solidFill>
              </a:rPr>
              <a:t>SABA eller ICS + FABA*</a:t>
            </a:r>
          </a:p>
          <a:p>
            <a:r>
              <a:rPr lang="sv-SE" sz="1400" b="1" dirty="0" err="1">
                <a:solidFill>
                  <a:schemeClr val="tx1"/>
                </a:solidFill>
              </a:rPr>
              <a:t>Buventol</a:t>
            </a:r>
            <a:r>
              <a:rPr lang="sv-SE" sz="1400" b="1" dirty="0">
                <a:solidFill>
                  <a:schemeClr val="tx1"/>
                </a:solidFill>
              </a:rPr>
              <a:t> </a:t>
            </a:r>
            <a:r>
              <a:rPr lang="sv-SE" sz="1400" b="1" dirty="0" err="1">
                <a:solidFill>
                  <a:schemeClr val="tx1"/>
                </a:solidFill>
              </a:rPr>
              <a:t>Easyhaler</a:t>
            </a:r>
            <a:r>
              <a:rPr lang="sv-SE" sz="1400" b="1" dirty="0">
                <a:solidFill>
                  <a:schemeClr val="tx1"/>
                </a:solidFill>
              </a:rPr>
              <a:t> </a:t>
            </a:r>
            <a:r>
              <a:rPr lang="sv-SE" sz="1400" dirty="0">
                <a:solidFill>
                  <a:schemeClr val="tx1"/>
                </a:solidFill>
              </a:rPr>
              <a:t>(</a:t>
            </a:r>
            <a:r>
              <a:rPr lang="sv-SE" sz="1400" dirty="0" err="1">
                <a:solidFill>
                  <a:schemeClr val="tx1"/>
                </a:solidFill>
              </a:rPr>
              <a:t>salbutamol</a:t>
            </a:r>
            <a:r>
              <a:rPr lang="sv-SE" sz="1400" dirty="0">
                <a:solidFill>
                  <a:schemeClr val="tx1"/>
                </a:solidFill>
              </a:rPr>
              <a:t>)</a:t>
            </a:r>
            <a:r>
              <a:rPr lang="sv-SE" sz="1400" b="1" dirty="0">
                <a:solidFill>
                  <a:schemeClr val="tx1"/>
                </a:solidFill>
              </a:rPr>
              <a:t> </a:t>
            </a:r>
            <a:r>
              <a:rPr lang="sv-SE" sz="1400" dirty="0">
                <a:solidFill>
                  <a:schemeClr val="tx1"/>
                </a:solidFill>
              </a:rPr>
              <a:t>eller</a:t>
            </a:r>
            <a:r>
              <a:rPr lang="sv-SE" sz="1400" b="1" dirty="0">
                <a:solidFill>
                  <a:schemeClr val="tx1"/>
                </a:solidFill>
              </a:rPr>
              <a:t> </a:t>
            </a:r>
            <a:r>
              <a:rPr lang="sv-SE" sz="1400" b="1" dirty="0" err="1">
                <a:solidFill>
                  <a:schemeClr val="tx1"/>
                </a:solidFill>
              </a:rPr>
              <a:t>Bufomix</a:t>
            </a:r>
            <a:r>
              <a:rPr lang="sv-SE" sz="1400" dirty="0">
                <a:solidFill>
                  <a:schemeClr val="tx1"/>
                </a:solidFill>
              </a:rPr>
              <a:t> </a:t>
            </a:r>
            <a:r>
              <a:rPr lang="sv-SE" sz="1400" b="1" dirty="0" err="1">
                <a:solidFill>
                  <a:schemeClr val="tx1"/>
                </a:solidFill>
              </a:rPr>
              <a:t>Easyhaler</a:t>
            </a:r>
            <a:r>
              <a:rPr lang="sv-SE" sz="1400" dirty="0">
                <a:solidFill>
                  <a:schemeClr val="tx1"/>
                </a:solidFill>
              </a:rPr>
              <a:t> (</a:t>
            </a:r>
            <a:r>
              <a:rPr lang="sv-SE" sz="1400" dirty="0" err="1">
                <a:solidFill>
                  <a:schemeClr val="tx1"/>
                </a:solidFill>
              </a:rPr>
              <a:t>budesonid</a:t>
            </a:r>
            <a:r>
              <a:rPr lang="sv-SE" sz="1400" dirty="0">
                <a:solidFill>
                  <a:schemeClr val="tx1"/>
                </a:solidFill>
              </a:rPr>
              <a:t> + </a:t>
            </a:r>
            <a:r>
              <a:rPr lang="sv-SE" sz="1400" dirty="0" err="1">
                <a:solidFill>
                  <a:schemeClr val="tx1"/>
                </a:solidFill>
              </a:rPr>
              <a:t>formoterol</a:t>
            </a:r>
            <a:r>
              <a:rPr lang="sv-SE" sz="1400" dirty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27" name="Rak pil 26"/>
          <p:cNvCxnSpPr/>
          <p:nvPr/>
        </p:nvCxnSpPr>
        <p:spPr>
          <a:xfrm flipV="1">
            <a:off x="313440" y="743284"/>
            <a:ext cx="10175670" cy="2362240"/>
          </a:xfrm>
          <a:prstGeom prst="straightConnector1">
            <a:avLst/>
          </a:prstGeom>
          <a:ln w="57150">
            <a:headEnd type="stealt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ktangel 28"/>
          <p:cNvSpPr/>
          <p:nvPr/>
        </p:nvSpPr>
        <p:spPr>
          <a:xfrm rot="-720000">
            <a:off x="396458" y="1764804"/>
            <a:ext cx="9023100" cy="247358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6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tx1"/>
                </a:solidFill>
              </a:rPr>
              <a:t>Tänk på att behandlingen kan trappas både upp och ner beroende på patientens aktuella behov, omvärdera kontinuerligt</a:t>
            </a:r>
            <a:endParaRPr lang="sv-SE" sz="2000" dirty="0">
              <a:solidFill>
                <a:schemeClr val="tx1"/>
              </a:solidFill>
            </a:endParaRPr>
          </a:p>
        </p:txBody>
      </p:sp>
      <p:sp>
        <p:nvSpPr>
          <p:cNvPr id="30" name="Rektangel 29"/>
          <p:cNvSpPr/>
          <p:nvPr/>
        </p:nvSpPr>
        <p:spPr>
          <a:xfrm>
            <a:off x="0" y="5451442"/>
            <a:ext cx="12192000" cy="7272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Astmautbildning, inhalationsteknik, stöd för följsamhet och skriftliga behandlingsplaner. </a:t>
            </a:r>
          </a:p>
          <a:p>
            <a:pPr algn="ctr"/>
            <a:r>
              <a:rPr lang="sv-SE" dirty="0">
                <a:solidFill>
                  <a:schemeClr val="tx1"/>
                </a:solidFill>
              </a:rPr>
              <a:t>Utvärdera faktorer som kan orsaka symtomförsämring. </a:t>
            </a:r>
          </a:p>
        </p:txBody>
      </p:sp>
    </p:spTree>
    <p:extLst>
      <p:ext uri="{BB962C8B-B14F-4D97-AF65-F5344CB8AC3E}">
        <p14:creationId xmlns:p14="http://schemas.microsoft.com/office/powerpoint/2010/main" val="3271679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Vårdrutin ATC" ma:contentTypeID="0x010100D7963E0E5B7A40E5AEA07389401D709F008BAD709383F64329B7C6C965A1F447510205010023510C2562EC2E47AA6088F66B055025" ma:contentTypeVersion="351" ma:contentTypeDescription="" ma:contentTypeScope="" ma:versionID="1baffae995cc3338143b6d41a9187c9a">
  <xsd:schema xmlns:xsd="http://www.w3.org/2001/XMLSchema" xmlns:xs="http://www.w3.org/2001/XMLSchema" xmlns:p="http://schemas.microsoft.com/office/2006/metadata/properties" xmlns:ns1="http://schemas.microsoft.com/sharepoint/v3" xmlns:ns2="2308f903-5fa4-4c78-8662-0a0265e1cd53" targetNamespace="http://schemas.microsoft.com/office/2006/metadata/properties" ma:root="true" ma:fieldsID="02e979bcc14d2c00e249bd8a49ae0133" ns1:_="" ns2:_="">
    <xsd:import namespace="http://schemas.microsoft.com/sharepoint/v3"/>
    <xsd:import namespace="2308f903-5fa4-4c78-8662-0a0265e1cd5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VIS_DocumentId" minOccurs="0"/>
                <xsd:element ref="ns1:NLLStakeholderTaxHTField0" minOccurs="0"/>
                <xsd:element ref="ns2:TaxKeywordTaxHTField" minOccurs="0"/>
                <xsd:element ref="ns1:NLLPublishingstatus" minOccurs="0"/>
                <xsd:element ref="ns1:DocumentStatus" minOccurs="0"/>
                <xsd:element ref="ns1:NLLDiarienummer" minOccurs="0"/>
                <xsd:element ref="ns1:NLLInformationclass"/>
                <xsd:element ref="ns1:prdProcessTaxHTField0" minOccurs="0"/>
                <xsd:element ref="ns1:NLLThinningTime" minOccurs="0"/>
                <xsd:element ref="ns1:VISResponsible"/>
                <xsd:element ref="ns1:NLLDocumentTypeTaxHTField0" minOccurs="0"/>
                <xsd:element ref="ns1:AnsvarigQuickpart" minOccurs="0"/>
                <xsd:element ref="ns1:NLLVersion" minOccurs="0"/>
                <xsd:element ref="ns1:NLLModifiedBy" minOccurs="0"/>
                <xsd:element ref="ns1:NLLDocumentIDValue" minOccurs="0"/>
                <xsd:element ref="ns1:NLLApprovedBy" minOccurs="0"/>
                <xsd:element ref="ns1:NLLApprovalDate" minOccurs="0"/>
                <xsd:element ref="ns1:SpecialtyTaxHTField0" minOccurs="0"/>
                <xsd:element ref="ns1:ReferencesTaxHTField0" minOccurs="0"/>
                <xsd:element ref="ns1:NLLPTCProcessLeader" minOccurs="0"/>
                <xsd:element ref="ns1:NLLPTCVISEditor" minOccurs="0"/>
                <xsd:element ref="ns1:NLLPTCProcessTeam" minOccurs="0"/>
                <xsd:element ref="ns1:PharmaceuticalCod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NLLApprovedByQuickPart" minOccurs="0"/>
                <xsd:element ref="ns1:NLLPublishDate" minOccurs="0"/>
                <xsd:element ref="ns1:NLLInformationCollectionTaxHTField0" minOccurs="0"/>
                <xsd:element ref="ns2:TaxCatchAll" minOccurs="0"/>
                <xsd:element ref="ns2:TaxCatchAllLabel" minOccurs="0"/>
                <xsd:element ref="ns1:NLLProducerPlaceTaxHTField0" minOccurs="0"/>
                <xsd:element ref="ns1:NLLDecisionLevelManagedTaxHTField0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ublishingstatus" ma:index="16" nillable="true" ma:displayName="Publiceringsstatus" ma:hidden="true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as"/>
        </xsd:restriction>
      </xsd:simpleType>
    </xsd:element>
    <xsd:element name="DocumentStatus" ma:index="17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NLLDiarienummer" ma:index="18" nillable="true" ma:displayName="Diarienummer" ma:internalName="NLLDiarienummer" ma:readOnly="false">
      <xsd:simpleType>
        <xsd:restriction base="dms:Text"/>
      </xsd:simpleType>
    </xsd:element>
    <xsd:element name="NLLInformationclass" ma:index="19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prdProcessTaxHTField0" ma:index="21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ThinningTime" ma:index="22" nillable="true" ma:displayName="Gallringsfrist" ma:format="DateOnly" ma:hidden="true" ma:internalName="NLLThinningTime">
      <xsd:simpleType>
        <xsd:restriction base="dms:DateTime"/>
      </xsd:simpleType>
    </xsd:element>
    <xsd:element name="VISResponsible" ma:index="23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DocumentTypeTaxHTField0" ma:index="25" ma:taxonomy="true" ma:internalName="NLLDocumentTypeTaxHTField0" ma:taxonomyFieldName="NLLDocumentType" ma:displayName="Dokumenttyp" ma:readOnly="false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nsvarigQuickpart" ma:index="26" nillable="true" ma:displayName="AnsvarigQuickpart" ma:hidden="true" ma:internalName="AnsvarigQuickpart">
      <xsd:simpleType>
        <xsd:restriction base="dms:Text"/>
      </xsd:simpleType>
    </xsd:element>
    <xsd:element name="NLLVersion" ma:index="27" nillable="true" ma:displayName="Version" ma:internalName="NLLVersion" ma:readOnly="false">
      <xsd:simpleType>
        <xsd:restriction base="dms:Text"/>
      </xsd:simpleType>
    </xsd:element>
    <xsd:element name="NLLModifiedBy" ma:index="28" nillable="true" ma:displayName="Upprättad av" ma:hidden="true" ma:internalName="NLLModifiedBy">
      <xsd:simpleType>
        <xsd:restriction base="dms:Text"/>
      </xsd:simpleType>
    </xsd:element>
    <xsd:element name="NLLDocumentIDValue" ma:index="29" nillable="true" ma:displayName="Dokument-Id Värde" ma:hidden="true" ma:internalName="NLLDocumentIDValue">
      <xsd:simpleType>
        <xsd:restriction base="dms:Text"/>
      </xsd:simpleType>
    </xsd:element>
    <xsd:element name="NLLApprovedBy" ma:index="30" nillable="true" ma:displayName="Godkänd av" ma:hidden="true" ma:list="UserInfo" ma:internalName="NLLApprov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ApprovalDate" ma:index="31" nillable="true" ma:displayName="Godkänt datum" ma:format="DateOnly" ma:hidden="true" ma:internalName="NLLApprovalDate">
      <xsd:simpleType>
        <xsd:restriction base="dms:DateTime"/>
      </xsd:simpleType>
    </xsd:element>
    <xsd:element name="SpecialtyTaxHTField0" ma:index="33" nillable="true" ma:taxonomy="true" ma:internalName="SpecialtyTaxHTField0" ma:taxonomyFieldName="Specialty" ma:displayName="Specialitet" ma:fieldId="{f575068b-f091-4d6d-9993-6dcb4b6551d1}" ma:taxonomyMulti="true" ma:sspId="39d54842-4abd-4019-b0bf-19e71d696155" ma:termSetId="46d960f3-1586-497e-bb68-cacd87cb213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ferencesTaxHTField0" ma:index="35" nillable="true" ma:taxonomy="true" ma:internalName="ReferencesTaxHTField0" ma:taxonomyFieldName="References" ma:displayName="Författning" ma:fieldId="{4405e06e-776e-4c1b-aa59-5b1ac80ef78b}" ma:taxonomyMulti="true" ma:sspId="39d54842-4abd-4019-b0bf-19e71d696155" ma:termSetId="ebfc0c2d-37a4-470b-8200-ed4701541f0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TCProcessLeader" ma:index="36" nillable="true" ma:displayName="Processledare" ma:hidden="true" ma:list="UserInfo" ma:internalName="NLLPTCProcessLeade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PTCVISEditor" ma:index="37" nillable="true" ma:displayName="VIS-Redaktör" ma:hidden="true" ma:list="UserInfo" ma:internalName="NLLPTCVIS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PTCProcessTeam" ma:index="38" nillable="true" ma:displayName="Processteamsmedlemmar" ma:hidden="true" ma:list="UserInfo" ma:internalName="NLLPTCProcessTeam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harmaceuticalCodeTaxHTField0" ma:index="40" ma:taxonomy="true" ma:internalName="PharmaceuticalCodeTaxHTField0" ma:taxonomyFieldName="PharmaceuticalCode" ma:displayName="ATC" ma:readOnly="false" ma:fieldId="{2c8134ba-3aa3-432a-89d8-6819c688f8fb}" ma:taxonomyMulti="true" ma:sspId="39d54842-4abd-4019-b0bf-19e71d696155" ma:termSetId="a4fb40e0-85a4-478b-b74b-688c18045f1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41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42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43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NLLApprovedByQuickPart" ma:index="44" nillable="true" ma:displayName="GodkändAvQuickPart" ma:hidden="true" ma:internalName="NLLApprovedByQuickPart">
      <xsd:simpleType>
        <xsd:restriction base="dms:Text"/>
      </xsd:simpleType>
    </xsd:element>
    <xsd:element name="NLLPublishDate" ma:index="46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47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51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DecisionLevelManagedTaxHTField0" ma:index="53" ma:taxonomy="true" ma:internalName="NLLDecisionLevelManagedTaxHTField0" ma:taxonomyFieldName="NLLDecisionLevelManaged" ma:displayName="Beslutsnivå" ma:fieldId="{15d429b5-f51f-4c9d-be4d-3ea190831a97}" ma:sspId="39d54842-4abd-4019-b0bf-19e71d696155" ma:termSetId="246d0b6f-ef4c-42c4-891f-ef5fcecee21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VersionComment" ma:index="54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55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56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57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8f903-5fa4-4c78-8662-0a0265e1cd5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48" nillable="true" ma:displayName="Global taxonomikolumn" ma:description="" ma:hidden="true" ma:list="{92970cd1-3534-4185-9c8e-bb5f2b75db0a}" ma:internalName="TaxCatchAll" ma:showField="CatchAllData" ma:web="af8646bb-a555-4a76-b609-b6002e1308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49" nillable="true" ma:displayName="Global taxonomikolumn1" ma:description="" ma:hidden="true" ma:list="{92970cd1-3534-4185-9c8e-bb5f2b75db0a}" ma:internalName="TaxCatchAllLabel" ma:readOnly="true" ma:showField="CatchAllDataLabel" ma:web="af8646bb-a555-4a76-b609-b6002e1308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</spe:Receivers>
</file>

<file path=customXml/item3.xml><?xml version="1.0" encoding="utf-8"?>
<?mso-contentType ?>
<p:Policy xmlns:p="office.server.policy" id="" local="true">
  <p:Name>Vårdrutiner</p:Name>
  <p:Description/>
  <p:Statement/>
  <p:PolicyItems>
    <p:PolicyItem featureId="Microsoft.Office.RecordsManagement.PolicyFeatures.Expiration" staticId="0x010100D7963E0E5B7A40E5AEA07389401D709F008BAD709383F64329B7C6C965A1F44751|79996835" UniqueId="8c4500ed-2d2d-4577-be96-a9dfce0a7825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906ce11c-9453-4b83-9a54-b7d49d1aef3f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ersionComment xmlns="http://schemas.microsoft.com/sharepoint/v3" xsi:nil="true"/>
    <SpecialtyTaxHTField0 xmlns="http://schemas.microsoft.com/sharepoint/v3">
      <Terms xmlns="http://schemas.microsoft.com/office/infopath/2007/PartnerControls"/>
    </SpecialtyTaxHTField0>
    <NLLDecisionLevelManaged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Verksamheten</TermName>
          <TermId xmlns="http://schemas.microsoft.com/office/infopath/2007/PartnerControls">5bf8bf89-d192-488c-9c8f-5432abb5fd72</TermId>
        </TermInfo>
      </Terms>
    </NLLDecisionLevelManagedTaxHTField0>
    <NLLPublishingstatus xmlns="http://schemas.microsoft.com/sharepoint/v3">Publicerad</NLLPublishingstatus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Vård</TermName>
          <TermId xmlns="http://schemas.microsoft.com/office/infopath/2007/PartnerControls">6e4b0e66-0465-47f1-8976-dbae0c59dee7</TermId>
        </TermInfo>
      </Terms>
    </NLLProducerPlaceTaxHTField0>
    <NLLPublishDate xmlns="http://schemas.microsoft.com/sharepoint/v3">2023-09-24T22:00:00+00:00</NLLPublishDate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Kunskapsunderlag</TermName>
          <TermId xmlns="http://schemas.microsoft.com/office/infopath/2007/PartnerControls">1dc31996-0efb-4000-b391-551f36480eb6</TermId>
        </TermInfo>
      </Terms>
    </NLLDocumentTypeTaxHTField0>
    <ReferencesTaxHTField0 xmlns="http://schemas.microsoft.com/sharepoint/v3">
      <Terms xmlns="http://schemas.microsoft.com/office/infopath/2007/PartnerControls"/>
    </ReferencesTaxHTField0>
    <NLLPTCProcessTeam xmlns="http://schemas.microsoft.com/sharepoint/v3">
      <UserInfo>
        <DisplayName>Linda Grahn</DisplayName>
        <AccountId>13</AccountId>
        <AccountType/>
      </UserInfo>
      <UserInfo>
        <DisplayName>Evelina Bernberg</DisplayName>
        <AccountId>1062</AccountId>
        <AccountType/>
      </UserInfo>
      <UserInfo>
        <DisplayName>Jennie Jonsson Lundström</DisplayName>
        <AccountId>1061</AccountId>
        <AccountType/>
      </UserInfo>
    </NLLPTCProcessTeam>
    <prdProcessTaxHTField0 xmlns="http://schemas.microsoft.com/sharepoint/v3">
      <Terms xmlns="http://schemas.microsoft.com/office/infopath/2007/PartnerControls"/>
    </prdProcessTaxHTField0>
    <NLLVersion xmlns="http://schemas.microsoft.com/sharepoint/v3">2.0</NLLVersion>
    <NLLLockWorkflows xmlns="http://schemas.microsoft.com/sharepoint/v3">false</NLLLockWorkflows>
    <NLLModifiedBy xmlns="http://schemas.microsoft.com/sharepoint/v3">Linda Grahn</NLLModifiedBy>
    <NLLDocumentIDValue xmlns="http://schemas.microsoft.com/sharepoint/v3">VARD-5-11247</NLLDocumentIDValue>
    <NLLInformationclass xmlns="http://schemas.microsoft.com/sharepoint/v3">Publik</NLLInformationclass>
    <VISResponsible xmlns="http://schemas.microsoft.com/sharepoint/v3">
      <UserInfo>
        <DisplayName>Linda Grahn</DisplayName>
        <AccountId>13</AccountId>
        <AccountType/>
      </UserInfo>
    </VISResponsible>
    <AnsvarigQuickpart xmlns="http://schemas.microsoft.com/sharepoint/v3">Linda Grahn</AnsvarigQuickpart>
    <NLLPublished xmlns="http://schemas.microsoft.com/sharepoint/v3" xsi:nil="true"/>
    <PharmaceuticalCod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R,Andningsorganen</TermName>
          <TermId xmlns="http://schemas.microsoft.com/office/infopath/2007/PartnerControls">188eeb42-73f4-4ff0-8cf1-6d6aee085300</TermId>
        </TermInfo>
      </Terms>
    </PharmaceuticalCodeTaxHTField0>
    <NLLStakeholderTaxHTField0 xmlns="http://schemas.microsoft.com/sharepoint/v3">
      <Terms xmlns="http://schemas.microsoft.com/office/infopath/2007/PartnerControls"/>
    </NLLStakeholderTaxHTField0>
    <NLLPTCProcessLeader xmlns="http://schemas.microsoft.com/sharepoint/v3">
      <UserInfo>
        <DisplayName>Linda Grahn</DisplayName>
        <AccountId>13</AccountId>
        <AccountType/>
      </UserInfo>
    </NLLPTCProcessLeader>
    <NLLInformationCollectionTaxHTField0 xmlns="http://schemas.microsoft.com/sharepoint/v3">
      <Terms xmlns="http://schemas.microsoft.com/office/infopath/2007/PartnerControls"/>
    </NLLInformationCollectionTaxHTField0>
    <VIS_DocumentId xmlns="http://schemas.microsoft.com/sharepoint/v3">
      <Url>https://samarbeta.nll.se/producentplats/vard/_layouts/15/DocIdRedir.aspx?ID=VARD-5-11247</Url>
      <Description>VARD-5-11247</Description>
    </VIS_DocumentId>
    <NLLPublishDateQuickpart xmlns="http://schemas.microsoft.com/sharepoint/v3">2023-09-25</NLLPublishDateQuickpart>
    <NLLApprovedBy xmlns="http://schemas.microsoft.com/sharepoint/v3">
      <UserInfo>
        <DisplayName>Linda Grahn</DisplayName>
        <AccountId>13</AccountId>
        <AccountType/>
      </UserInfo>
    </NLLApprovedBy>
    <NLLThinningTime xmlns="http://schemas.microsoft.com/sharepoint/v3">2026-09-24T22:00:00+00:00</NLLThinningTime>
    <NLLApprovalDate xmlns="http://schemas.microsoft.com/sharepoint/v3">2023-09-24T22:00:00+00:00</NLLApprovalDate>
    <DocumentStatus xmlns="http://schemas.microsoft.com/sharepoint/v3">
      <Url>https://samarbeta.nll.se/producentplats/vard/_layouts/15/wrkstat.aspx?List=a6f30aed-707c-42c0-9a16-431c7bcb6e0a&amp;WorkflowInstanceName=9c856c68-8d35-4fca-850e-5c8c106c9de2</Url>
      <Description>Godkänd och publicerad</Description>
    </DocumentStatus>
    <NLLPTCVISEditor xmlns="http://schemas.microsoft.com/sharepoint/v3">
      <UserInfo>
        <DisplayName>Jennie Jonsson Lundström</DisplayName>
        <AccountId>1061</AccountId>
        <AccountType/>
      </UserInfo>
    </NLLPTCVISEditor>
    <NLLDiarienummer xmlns="http://schemas.microsoft.com/sharepoint/v3" xsi:nil="true"/>
    <NLLApprovedByQuickPart xmlns="http://schemas.microsoft.com/sharepoint/v3">Linda Grahn</NLLApprovedByQuickPart>
    <_dlc_DocId xmlns="2308f903-5fa4-4c78-8662-0a0265e1cd53">VARD-5-11247</_dlc_DocId>
    <TaxKeywordTaxHTField xmlns="2308f903-5fa4-4c78-8662-0a0265e1cd53">
      <Terms xmlns="http://schemas.microsoft.com/office/infopath/2007/PartnerControls">
        <TermInfo xmlns="http://schemas.microsoft.com/office/infopath/2007/PartnerControls">
          <TermName xmlns="http://schemas.microsoft.com/office/infopath/2007/PartnerControls">NLK</TermName>
          <TermId xmlns="http://schemas.microsoft.com/office/infopath/2007/PartnerControls">78e19b44-04a4-4ada-a8f1-72076cdc2edd</TermId>
        </TermInfo>
        <TermInfo xmlns="http://schemas.microsoft.com/office/infopath/2007/PartnerControls">
          <TermName xmlns="http://schemas.microsoft.com/office/infopath/2007/PartnerControls">Rek.listan</TermName>
          <TermId xmlns="http://schemas.microsoft.com/office/infopath/2007/PartnerControls">97ed6e3f-8e60-48a3-a30c-bccaecfb0648</TermId>
        </TermInfo>
        <TermInfo xmlns="http://schemas.microsoft.com/office/infopath/2007/PartnerControls">
          <TermName xmlns="http://schemas.microsoft.com/office/infopath/2007/PartnerControls">astma</TermName>
          <TermId xmlns="http://schemas.microsoft.com/office/infopath/2007/PartnerControls">d578e3ff-4748-4ea2-b07d-0ed5fc367a43</TermId>
        </TermInfo>
        <TermInfo xmlns="http://schemas.microsoft.com/office/infopath/2007/PartnerControls">
          <TermName xmlns="http://schemas.microsoft.com/office/infopath/2007/PartnerControls">Rekommenderade läkemedel</TermName>
          <TermId xmlns="http://schemas.microsoft.com/office/infopath/2007/PartnerControls">d6df2315-fed6-4e73-9b5d-a97f7f2da1c5</TermId>
        </TermInfo>
        <TermInfo xmlns="http://schemas.microsoft.com/office/infopath/2007/PartnerControls">
          <TermName xmlns="http://schemas.microsoft.com/office/infopath/2007/PartnerControls">2023</TermName>
          <TermId xmlns="http://schemas.microsoft.com/office/infopath/2007/PartnerControls">62465650-aada-403d-9485-0b35e331e001</TermId>
        </TermInfo>
      </Terms>
    </TaxKeywordTaxHTField>
    <TaxCatchAll xmlns="2308f903-5fa4-4c78-8662-0a0265e1cd53">
      <Value>16123</Value>
      <Value>9364</Value>
      <Value>16416</Value>
      <Value>8746</Value>
      <Value>8235</Value>
      <Value>8727</Value>
      <Value>10460</Value>
      <Value>6937</Value>
      <Value>8755</Value>
    </TaxCatchAll>
    <_dlc_DocIdUrl xmlns="2308f903-5fa4-4c78-8662-0a0265e1cd53">
      <Url>http://spportal.extvis.local/process/vard/_layouts/15/DocIdRedir.aspx?ID=VARD-5-11247</Url>
      <Description>VARD-5-11247</Description>
    </_dlc_DocIdUrl>
    <_dlc_DocIdPersistId xmlns="2308f903-5fa4-4c78-8662-0a0265e1cd53">true</_dlc_DocIdPersistId>
    <_dlc_ExpireDate xmlns="http://schemas.microsoft.com/sharepoint/v3">2026-10-24T22:00:00+00:00</_dlc_ExpireDate>
    <_dlc_ExpireDateSaved xmlns="http://schemas.microsoft.com/sharepoint/v3" xsi:nil="true"/>
    <_dlc_Exempt xmlns="http://schemas.microsoft.com/sharepoint/v3">false</_dlc_Exempt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F74E3AF-2EB1-4AB7-A17B-473311E3E2C1}"/>
</file>

<file path=customXml/itemProps2.xml><?xml version="1.0" encoding="utf-8"?>
<ds:datastoreItem xmlns:ds="http://schemas.openxmlformats.org/officeDocument/2006/customXml" ds:itemID="{D6D868E3-F374-4176-842D-F2FCB177D116}"/>
</file>

<file path=customXml/itemProps3.xml><?xml version="1.0" encoding="utf-8"?>
<ds:datastoreItem xmlns:ds="http://schemas.openxmlformats.org/officeDocument/2006/customXml" ds:itemID="{DF829085-7BEB-45FC-B7BA-02D98A977DB3}"/>
</file>

<file path=customXml/itemProps4.xml><?xml version="1.0" encoding="utf-8"?>
<ds:datastoreItem xmlns:ds="http://schemas.openxmlformats.org/officeDocument/2006/customXml" ds:itemID="{891047FD-E2E8-46E2-A976-3D352CD3BB2D}"/>
</file>

<file path=customXml/itemProps5.xml><?xml version="1.0" encoding="utf-8"?>
<ds:datastoreItem xmlns:ds="http://schemas.openxmlformats.org/officeDocument/2006/customXml" ds:itemID="{E96B3A78-AB93-45E8-9EE4-46219A9A0C25}"/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232</Words>
  <Application>Microsoft Office PowerPoint</Application>
  <PresentationFormat>Bredbild</PresentationFormat>
  <Paragraphs>46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>Region Norrbotten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Linda Grahn</dc:creator>
  <cp:keywords>Rekommenderade läkemedel; astma; 2023; NLK; Rek.listan</cp:keywords>
  <cp:lastModifiedBy>Linda Grahn</cp:lastModifiedBy>
  <cp:revision>26</cp:revision>
  <dcterms:created xsi:type="dcterms:W3CDTF">2023-05-29T14:15:41Z</dcterms:created>
  <dcterms:modified xsi:type="dcterms:W3CDTF">2023-09-25T10:38:25Z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>8746;#NLK|78e19b44-04a4-4ada-a8f1-72076cdc2edd;#8755;#Rek.listan|97ed6e3f-8e60-48a3-a30c-bccaecfb0648;#8235;#astma|d578e3ff-4748-4ea2-b07d-0ed5fc367a43;#16123;#Rekommenderade läkemedel|d6df2315-fed6-4e73-9b5d-a97f7f2da1c5;#16416;#2023|62465650-aada-403d-9485-0b35e331e001</vt:lpwstr>
  </property>
  <property fmtid="{D5CDD505-2E9C-101B-9397-08002B2CF9AE}" pid="3" name="CareActionCodeSurgical">
    <vt:lpwstr/>
  </property>
  <property fmtid="{D5CDD505-2E9C-101B-9397-08002B2CF9AE}" pid="4" name="NLLInformationCollection">
    <vt:lpwstr/>
  </property>
  <property fmtid="{D5CDD505-2E9C-101B-9397-08002B2CF9AE}" pid="5" name="NLLProjectDescription">
    <vt:lpwstr/>
  </property>
  <property fmtid="{D5CDD505-2E9C-101B-9397-08002B2CF9AE}" pid="6" name="PsychiatricCodeTaxHTField0">
    <vt:lpwstr/>
  </property>
  <property fmtid="{D5CDD505-2E9C-101B-9397-08002B2CF9AE}" pid="7" name="_dlc_policyId">
    <vt:lpwstr>0x010100D7963E0E5B7A40E5AEA07389401D709F008BAD709383F64329B7C6C965A1F44751|79996835</vt:lpwstr>
  </property>
  <property fmtid="{D5CDD505-2E9C-101B-9397-08002B2CF9AE}" pid="8" name="Granska dokument(3)">
    <vt:lpwstr>, </vt:lpwstr>
  </property>
  <property fmtid="{D5CDD505-2E9C-101B-9397-08002B2CF9AE}" pid="9" name="TLVCodeDiagnosisTaxHTField0">
    <vt:lpwstr/>
  </property>
  <property fmtid="{D5CDD505-2E9C-101B-9397-08002B2CF9AE}" pid="10" name="NPUCode">
    <vt:lpwstr/>
  </property>
  <property fmtid="{D5CDD505-2E9C-101B-9397-08002B2CF9AE}" pid="11" name="Godkänn dokument(1)">
    <vt:lpwstr>, </vt:lpwstr>
  </property>
  <property fmtid="{D5CDD505-2E9C-101B-9397-08002B2CF9AE}" pid="12" name="NLLClosureDate">
    <vt:lpwstr/>
  </property>
  <property fmtid="{D5CDD505-2E9C-101B-9397-08002B2CF9AE}" pid="13" name="NLLProducerplaceID">
    <vt:lpwstr/>
  </property>
  <property fmtid="{D5CDD505-2E9C-101B-9397-08002B2CF9AE}" pid="14" name="ContentTypeId">
    <vt:lpwstr>0x010100D7963E0E5B7A40E5AEA07389401D709F008BAD709383F64329B7C6C965A1F447510205010023510C2562EC2E47AA6088F66B055025</vt:lpwstr>
  </property>
  <property fmtid="{D5CDD505-2E9C-101B-9397-08002B2CF9AE}" pid="15" name="NLLPublishedTemplate">
    <vt:lpwstr/>
  </property>
  <property fmtid="{D5CDD505-2E9C-101B-9397-08002B2CF9AE}" pid="16" name="NLLWFComment">
    <vt:lpwstr/>
  </property>
  <property fmtid="{D5CDD505-2E9C-101B-9397-08002B2CF9AE}" pid="17" name="NLLPTCName">
    <vt:lpwstr/>
  </property>
  <property fmtid="{D5CDD505-2E9C-101B-9397-08002B2CF9AE}" pid="18" name="Granska dokument(2)">
    <vt:lpwstr>, </vt:lpwstr>
  </property>
  <property fmtid="{D5CDD505-2E9C-101B-9397-08002B2CF9AE}" pid="19" name="CareActionCodeNonSurgical">
    <vt:lpwstr/>
  </property>
  <property fmtid="{D5CDD505-2E9C-101B-9397-08002B2CF9AE}" pid="20" name="AnalysisNameTaxHTField0">
    <vt:lpwstr/>
  </property>
  <property fmtid="{D5CDD505-2E9C-101B-9397-08002B2CF9AE}" pid="21" name="Specialty">
    <vt:lpwstr/>
  </property>
  <property fmtid="{D5CDD505-2E9C-101B-9397-08002B2CF9AE}" pid="22" name="NLLProjectUrl">
    <vt:lpwstr/>
  </property>
  <property fmtid="{D5CDD505-2E9C-101B-9397-08002B2CF9AE}" pid="23" name="Producera dokument(3)">
    <vt:lpwstr>, </vt:lpwstr>
  </property>
  <property fmtid="{D5CDD505-2E9C-101B-9397-08002B2CF9AE}" pid="24" name="NLLMeetingTypeTaxHTField0">
    <vt:lpwstr/>
  </property>
  <property fmtid="{D5CDD505-2E9C-101B-9397-08002B2CF9AE}" pid="25" name="NLLTemplateStatus">
    <vt:lpwstr/>
  </property>
  <property fmtid="{D5CDD505-2E9C-101B-9397-08002B2CF9AE}" pid="26" name="Granska dokument(1)">
    <vt:lpwstr>, </vt:lpwstr>
  </property>
  <property fmtid="{D5CDD505-2E9C-101B-9397-08002B2CF9AE}" pid="28" name="NLLProjectVisitor">
    <vt:lpwstr/>
  </property>
  <property fmtid="{D5CDD505-2E9C-101B-9397-08002B2CF9AE}" pid="29" name="CompulsoryAction">
    <vt:lpwstr/>
  </property>
  <property fmtid="{D5CDD505-2E9C-101B-9397-08002B2CF9AE}" pid="30" name="NLLProjectDivisionTaxHTField0">
    <vt:lpwstr/>
  </property>
  <property fmtid="{D5CDD505-2E9C-101B-9397-08002B2CF9AE}" pid="31" name="Godkänn dokument">
    <vt:lpwstr>, </vt:lpwstr>
  </property>
  <property fmtid="{D5CDD505-2E9C-101B-9397-08002B2CF9AE}" pid="32" name="Producera dokument(2)">
    <vt:lpwstr>, </vt:lpwstr>
  </property>
  <property fmtid="{D5CDD505-2E9C-101B-9397-08002B2CF9AE}" pid="33" name="_dlc_ItemStageId">
    <vt:lpwstr/>
  </property>
  <property fmtid="{D5CDD505-2E9C-101B-9397-08002B2CF9AE}" pid="34" name="NLLProjectOwner">
    <vt:lpwstr/>
  </property>
  <property fmtid="{D5CDD505-2E9C-101B-9397-08002B2CF9AE}" pid="35" name="TLVCodeAction">
    <vt:lpwstr/>
  </property>
  <property fmtid="{D5CDD505-2E9C-101B-9397-08002B2CF9AE}" pid="36" name="References">
    <vt:lpwstr/>
  </property>
  <property fmtid="{D5CDD505-2E9C-101B-9397-08002B2CF9AE}" pid="37" name="NLLReferenceGroup">
    <vt:lpwstr/>
  </property>
  <property fmtid="{D5CDD505-2E9C-101B-9397-08002B2CF9AE}" pid="38" name="TLVCodeDiagnosis">
    <vt:lpwstr/>
  </property>
  <property fmtid="{D5CDD505-2E9C-101B-9397-08002B2CF9AE}" pid="39" name="PharmaceuticalCode">
    <vt:lpwstr>8727;#R,Andningsorganen|188eeb42-73f4-4ff0-8cf1-6d6aee085300</vt:lpwstr>
  </property>
  <property fmtid="{D5CDD505-2E9C-101B-9397-08002B2CF9AE}" pid="40" name="Producera dokument(1)">
    <vt:lpwstr>, </vt:lpwstr>
  </property>
  <property fmtid="{D5CDD505-2E9C-101B-9397-08002B2CF9AE}" pid="41" name="Granska dokument(1)0">
    <vt:lpwstr>, </vt:lpwstr>
  </property>
  <property fmtid="{D5CDD505-2E9C-101B-9397-08002B2CF9AE}" pid="42" name="NLLWindingUpDate">
    <vt:lpwstr/>
  </property>
  <property fmtid="{D5CDD505-2E9C-101B-9397-08002B2CF9AE}" pid="43" name="TLVCodeActionTaxHTField0">
    <vt:lpwstr/>
  </property>
  <property fmtid="{D5CDD505-2E9C-101B-9397-08002B2CF9AE}" pid="44" name="NLLProjectNr">
    <vt:lpwstr/>
  </property>
  <property fmtid="{D5CDD505-2E9C-101B-9397-08002B2CF9AE}" pid="45" name="NLLProjectTypeTaxHTField0">
    <vt:lpwstr/>
  </property>
  <property fmtid="{D5CDD505-2E9C-101B-9397-08002B2CF9AE}" pid="46" name="RadiologicalCodeTaxHTField0">
    <vt:lpwstr/>
  </property>
  <property fmtid="{D5CDD505-2E9C-101B-9397-08002B2CF9AE}" pid="47" name="NLLImplementationDate">
    <vt:lpwstr/>
  </property>
  <property fmtid="{D5CDD505-2E9C-101B-9397-08002B2CF9AE}" pid="48" name="NLLProjectDivision">
    <vt:lpwstr/>
  </property>
  <property fmtid="{D5CDD505-2E9C-101B-9397-08002B2CF9AE}" pid="49" name="PsychiatricCode">
    <vt:lpwstr/>
  </property>
  <property fmtid="{D5CDD505-2E9C-101B-9397-08002B2CF9AE}" pid="50" name="Utökad granskning(1)">
    <vt:lpwstr>, </vt:lpwstr>
  </property>
  <property fmtid="{D5CDD505-2E9C-101B-9397-08002B2CF9AE}" pid="51" name="Utökad granskning(1)0">
    <vt:lpwstr>, </vt:lpwstr>
  </property>
  <property fmtid="{D5CDD505-2E9C-101B-9397-08002B2CF9AE}" pid="52" name="NLLProjectType">
    <vt:lpwstr/>
  </property>
  <property fmtid="{D5CDD505-2E9C-101B-9397-08002B2CF9AE}" pid="53" name="AnalysisName">
    <vt:lpwstr/>
  </property>
  <property fmtid="{D5CDD505-2E9C-101B-9397-08002B2CF9AE}" pid="54" name="NLLMtptCodeTaxHTField0">
    <vt:lpwstr/>
  </property>
  <property fmtid="{D5CDD505-2E9C-101B-9397-08002B2CF9AE}" pid="55" name="NLLLatestProjectTrackingDate">
    <vt:lpwstr/>
  </property>
  <property fmtid="{D5CDD505-2E9C-101B-9397-08002B2CF9AE}" pid="56" name="NLLDocumentType">
    <vt:lpwstr>6937;#Kunskapsunderlag|1dc31996-0efb-4000-b391-551f36480eb6</vt:lpwstr>
  </property>
  <property fmtid="{D5CDD505-2E9C-101B-9397-08002B2CF9AE}" pid="57" name="NLLProjectTypeText">
    <vt:lpwstr/>
  </property>
  <property fmtid="{D5CDD505-2E9C-101B-9397-08002B2CF9AE}" pid="58" name="Producera dokument(1)0">
    <vt:lpwstr>, </vt:lpwstr>
  </property>
  <property fmtid="{D5CDD505-2E9C-101B-9397-08002B2CF9AE}" pid="59" name="NLLEstablishingDate">
    <vt:lpwstr/>
  </property>
  <property fmtid="{D5CDD505-2E9C-101B-9397-08002B2CF9AE}" pid="60" name="NLLProjectMember">
    <vt:lpwstr/>
  </property>
  <property fmtid="{D5CDD505-2E9C-101B-9397-08002B2CF9AE}" pid="61" name="CareActionCodeNonSurgicalTaxHTField0">
    <vt:lpwstr/>
  </property>
  <property fmtid="{D5CDD505-2E9C-101B-9397-08002B2CF9AE}" pid="62" name="NLLEstablishedBy">
    <vt:lpwstr/>
  </property>
  <property fmtid="{D5CDD505-2E9C-101B-9397-08002B2CF9AE}" pid="63" name="CompulsoryActionTaxHTField0">
    <vt:lpwstr/>
  </property>
  <property fmtid="{D5CDD505-2E9C-101B-9397-08002B2CF9AE}" pid="64" name="NLLMeetingType">
    <vt:lpwstr/>
  </property>
  <property fmtid="{D5CDD505-2E9C-101B-9397-08002B2CF9AE}" pid="65" name="NLLProjectLeaderDiv">
    <vt:lpwstr/>
  </property>
  <property fmtid="{D5CDD505-2E9C-101B-9397-08002B2CF9AE}" pid="66" name="NLLProjectName">
    <vt:lpwstr/>
  </property>
  <property fmtid="{D5CDD505-2E9C-101B-9397-08002B2CF9AE}" pid="67" name="NLLMtptCode">
    <vt:lpwstr/>
  </property>
  <property fmtid="{D5CDD505-2E9C-101B-9397-08002B2CF9AE}" pid="68" name="ICD10Code">
    <vt:lpwstr/>
  </property>
  <property fmtid="{D5CDD505-2E9C-101B-9397-08002B2CF9AE}" pid="69" name="NLLProjectStatus">
    <vt:lpwstr/>
  </property>
  <property fmtid="{D5CDD505-2E9C-101B-9397-08002B2CF9AE}" pid="70" name="NLLSteeringGroup">
    <vt:lpwstr/>
  </property>
  <property fmtid="{D5CDD505-2E9C-101B-9397-08002B2CF9AE}" pid="71" name="CareActionCodeSurgicalTaxHTField0">
    <vt:lpwstr/>
  </property>
  <property fmtid="{D5CDD505-2E9C-101B-9397-08002B2CF9AE}" pid="72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73" name="NLLProjectLeader">
    <vt:lpwstr/>
  </property>
  <property fmtid="{D5CDD505-2E9C-101B-9397-08002B2CF9AE}" pid="74" name="NLLDefaultTemplate">
    <vt:lpwstr/>
  </property>
  <property fmtid="{D5CDD505-2E9C-101B-9397-08002B2CF9AE}" pid="75" name="NLLDecisionLevelManaged">
    <vt:lpwstr>10460;#Verksamheten|5bf8bf89-d192-488c-9c8f-5432abb5fd72</vt:lpwstr>
  </property>
  <property fmtid="{D5CDD505-2E9C-101B-9397-08002B2CF9AE}" pid="76" name="ICD10CodeTaxHTField0">
    <vt:lpwstr/>
  </property>
  <property fmtid="{D5CDD505-2E9C-101B-9397-08002B2CF9AE}" pid="77" name="_dlc_DocIdItemGuid">
    <vt:lpwstr>7c7cc5ff-3362-4eb0-a6cd-aa192c02251d</vt:lpwstr>
  </property>
  <property fmtid="{D5CDD505-2E9C-101B-9397-08002B2CF9AE}" pid="78" name="NLLEstablishedByQuickpart">
    <vt:lpwstr/>
  </property>
  <property fmtid="{D5CDD505-2E9C-101B-9397-08002B2CF9AE}" pid="79" name="NPUCodeTaxHTField0">
    <vt:lpwstr/>
  </property>
  <property fmtid="{D5CDD505-2E9C-101B-9397-08002B2CF9AE}" pid="80" name="NLLTemplateFolderDescription">
    <vt:lpwstr/>
  </property>
  <property fmtid="{D5CDD505-2E9C-101B-9397-08002B2CF9AE}" pid="81" name="RadiologicalCode">
    <vt:lpwstr/>
  </property>
  <property fmtid="{D5CDD505-2E9C-101B-9397-08002B2CF9AE}" pid="82" name="prdProcess">
    <vt:lpwstr/>
  </property>
  <property fmtid="{D5CDD505-2E9C-101B-9397-08002B2CF9AE}" pid="83" name="NLLProjectOrderStatus">
    <vt:lpwstr/>
  </property>
  <property fmtid="{D5CDD505-2E9C-101B-9397-08002B2CF9AE}" pid="84" name="NLLInitiationDate">
    <vt:lpwstr/>
  </property>
  <property fmtid="{D5CDD505-2E9C-101B-9397-08002B2CF9AE}" pid="85" name="NLLProducerPlace">
    <vt:lpwstr>9364;#Vård|6e4b0e66-0465-47f1-8976-dbae0c59dee7</vt:lpwstr>
  </property>
  <property fmtid="{D5CDD505-2E9C-101B-9397-08002B2CF9AE}" pid="86" name="NLLStakeholder">
    <vt:lpwstr/>
  </property>
  <property fmtid="{D5CDD505-2E9C-101B-9397-08002B2CF9AE}" pid="89" name="_dlc_ExpireDate">
    <vt:filetime>2025-08-24T22:00:00Z</vt:filetime>
  </property>
  <property fmtid="{D5CDD505-2E9C-101B-9397-08002B2CF9AE}" pid="91" name="Processteam">
    <vt:lpwstr>659</vt:lpwstr>
  </property>
  <property fmtid="{D5CDD505-2E9C-101B-9397-08002B2CF9AE}" pid="92" name="NLLDecisionLevelGoverning">
    <vt:lpwstr>Verksamheten|5bf8bf89-d192-488c-9c8f-5432abb5fd72</vt:lpwstr>
  </property>
  <property fmtid="{D5CDD505-2E9C-101B-9397-08002B2CF9AE}" pid="93" name="SharedWithUsers">
    <vt:lpwstr/>
  </property>
  <property fmtid="{D5CDD505-2E9C-101B-9397-08002B2CF9AE}" pid="94" name="NLLDecisionLevel">
    <vt:lpwstr>Verksamheten|5bf8bf89-d192-488c-9c8f-5432abb5fd72</vt:lpwstr>
  </property>
  <property fmtid="{D5CDD505-2E9C-101B-9397-08002B2CF9AE}" pid="95" name="Version0">
    <vt:lpwstr>2.0</vt:lpwstr>
  </property>
  <property fmtid="{D5CDD505-2E9C-101B-9397-08002B2CF9AE}" pid="96" name="Order">
    <vt:r8>1797100</vt:r8>
  </property>
  <property fmtid="{D5CDD505-2E9C-101B-9397-08002B2CF9AE}" pid="97" name="xd_ProgID">
    <vt:lpwstr/>
  </property>
  <property fmtid="{D5CDD505-2E9C-101B-9397-08002B2CF9AE}" pid="98" name="_SourceUrl">
    <vt:lpwstr/>
  </property>
  <property fmtid="{D5CDD505-2E9C-101B-9397-08002B2CF9AE}" pid="99" name="_SharedFileIndex">
    <vt:lpwstr/>
  </property>
  <property fmtid="{D5CDD505-2E9C-101B-9397-08002B2CF9AE}" pid="100" name="TemplateUrl">
    <vt:lpwstr/>
  </property>
  <property fmtid="{D5CDD505-2E9C-101B-9397-08002B2CF9AE}" pid="102" name="NLLFactOwner">
    <vt:lpwstr/>
  </property>
  <property fmtid="{D5CDD505-2E9C-101B-9397-08002B2CF9AE}" pid="103" name="NLLFactOwnerText">
    <vt:lpwstr/>
  </property>
  <property fmtid="{D5CDD505-2E9C-101B-9397-08002B2CF9AE}" pid="104" name="xd_Signature">
    <vt:bool>false</vt:bool>
  </property>
</Properties>
</file>